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4" r:id="rId2"/>
    <p:sldMasterId id="2147483662" r:id="rId3"/>
  </p:sldMasterIdLst>
  <p:notesMasterIdLst>
    <p:notesMasterId r:id="rId14"/>
  </p:notesMasterIdLst>
  <p:handoutMasterIdLst>
    <p:handoutMasterId r:id="rId15"/>
  </p:handoutMasterIdLst>
  <p:sldIdLst>
    <p:sldId id="261" r:id="rId4"/>
    <p:sldId id="275" r:id="rId5"/>
    <p:sldId id="280" r:id="rId6"/>
    <p:sldId id="281" r:id="rId7"/>
    <p:sldId id="286" r:id="rId8"/>
    <p:sldId id="284" r:id="rId9"/>
    <p:sldId id="285" r:id="rId10"/>
    <p:sldId id="282" r:id="rId11"/>
    <p:sldId id="283" r:id="rId12"/>
    <p:sldId id="277" r:id="rId1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–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26" autoAdjust="0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1ACB1C-2C22-AE6D-CFD2-CCD3469AAE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F6D4B-0037-FB37-6F42-2125DB7630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B26E1-7925-064D-BC82-B67F270F3FB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E129A-42FB-C1E0-A241-3170DEA84D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4AD95-8C64-3338-A549-9F27BCE59C7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82A0-0916-AE4F-B864-5EDEC7925781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4586156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0E438-33FE-3846-8C72-7BA7D8006C2A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6A0FAF-0BDC-7A4E-B400-63BBC57F4BC0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005012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88087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52421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359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57206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46732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57690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375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69713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E70F9-3F50-A724-D091-850A2858B5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Saeed Mehdizadeh, Geoinformatics Student</a:t>
            </a:r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7273F5-F3E8-C103-068C-2E3C313B12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6A0FAF-0BDC-7A4E-B400-63BBC57F4BC0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0291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7B59-51E3-8356-CE92-28A3BDBF2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CDED55-028E-3132-CAFF-4DA679E18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FF9665-D11D-7159-6AA6-DB26A489A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54FE7-9401-8505-5AE0-528DBE907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6BB65-297D-1FCD-B6D5-7398A7EE3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74666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D1BD-62A8-9A86-F8E2-44D695730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B31DB-74B6-1401-141F-B9605A135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D00FB-4FE3-5C84-DE09-665CAE76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B226C-961F-EBC4-95D5-8F20E762D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EE8FD-80B7-77D3-5EAA-C34DC362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8294310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7A0DE-D636-1291-E956-55842380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D4FAD-5466-3DF9-142F-4D2102FD9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A1C8C-7C2C-0F35-8A9D-E7370CC5E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6FAF-1180-B9F4-625C-A982705B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99C53-6C3E-52A9-0361-71DE768A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7110621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1055-CFAD-128C-2B57-707C66F10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EBECF-4134-2A09-3E27-84B271C6A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985C7-3B0F-C343-19BB-9A19A7134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FF3C3-E6DF-2EBD-0E9C-A3BEC12A7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0934E9-22D7-99E7-B3DE-019CCF967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C1615-95C1-3738-FBB6-360E8C7C9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999827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3AAC2-9A82-82E1-9412-88ECD2BF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0109-D22C-2908-B898-DFB9FEF8D1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C3518-F320-3F5B-BBF8-FE35B2AFD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5C6A5C-D1CD-BD0D-4D22-4051FB2A6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0EA630-A1F3-9867-9D7D-A97271358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D58DBF-58F4-B71D-A40E-E64D2C833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5E11ED-7FF9-27A5-F659-0C7A5128E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2EBE9-F624-5725-5358-9774C098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8960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CF146-5676-6597-399E-0EF74D76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90DCC8-4779-43D1-41A2-32AC5A40F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91ED9-41EE-0106-E5CF-448189B26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3A77EB-A1AB-A49D-3908-42E80F49D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784019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ADBDB1-D9F0-0A41-6727-5A3C3D5A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76463D-4D42-899B-2452-08EAC879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FE8BF-32F3-91E9-DE4B-BB9121BF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539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763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PolimiGeo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Flood Risk </a:t>
            </a:r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Assessment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8CF7FE1-49C6-59DC-78D3-85937A519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01670-5869-18B6-FC45-09FBE98D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416E5-461E-D0DE-A985-293FAA2D1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B4DB6D-E812-02B7-54A3-B4E72193A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26109-79F9-A166-E8D4-8BB0726E5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73A92-1997-C0AF-0523-90D50194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24F55-AE33-F361-DF89-CED49B947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1952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E26E1-DD30-D886-DE60-5786D448D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03DB73-8C8D-8DA5-151A-7CCDB7343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C46A2-6B2F-78F4-9D67-0D657E33A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C07AC-367F-4B91-8ECA-87A7D75F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6D874-EB29-7C1F-FECD-90DEA76B5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13DC7-CCFC-F7E7-8B04-8DDE6DBE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27577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A0BA-6984-7D73-32C4-D92E4CB30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5B06C4-8CE1-14A0-8BA4-5522EF664A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0B97F-EA66-FF7F-B9AB-4E5ABB920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59147-A3D3-38AC-5BE1-FBBC6DD17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51F4D-CC9C-13C8-B883-48B1CD5A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918699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3EFD3-7790-D0F9-0205-B73AFC4E2A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7E27E-8099-5CEE-DD48-13783C006C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AD08C-CCA2-AB27-5307-5B025258C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93E20E-FE87-EF1F-BA16-4E8947BD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7C44C-2D9D-AA90-1F02-DA03E8BD9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093998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06DCB-AEDD-BEFB-FCE2-13C97F04B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9C9EE-DB7B-C1CF-D1FA-A6378A2D8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3F44A-1774-E514-08ED-B44B69B0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8C30D-EEFC-F782-C617-EE894C740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9778-3F43-F8AA-8115-6955BC4D7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76695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C6BDC-1E40-68F5-5F35-83C355D4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284F4-F412-6AD4-7DC8-E1E870E49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68AF4-0961-DD8C-2384-824C0A20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7A07E-B9CF-AB99-DD04-5823B87F9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3CE9A-7317-6B82-EB41-4CC2F47AE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490912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57796-0643-AC9F-17F9-09FC9170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502CD-4E15-B7BF-2A72-5226CB7C8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30CA5-9A50-69DE-7D89-2F9FAF2A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C74B8-64B2-CD54-ED19-8A7380683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8BC6F-B1B4-03E9-BDEF-DB6358254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6324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F447-1A90-2F83-E9B0-840701D6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C2EAD-05B9-1C7A-69A5-91FC236EB8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9F871F-7685-22F3-7E90-B9077ED8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C46D03-FB07-5457-A151-388E75F11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179838-6ABF-0943-E2D7-86BBCEA0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1E4CD-EA38-1A0F-2F80-064C99F6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60630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F3B67-3130-BC53-C1F8-11A0F8A15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4C3D1-BC57-630C-7B71-4AB9DA3CD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81D42-264B-E66C-58DE-30FD73FCC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F085A-AF4B-4BBB-A9A3-3E209D2D7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3F0CD-04D7-8DE3-8693-B3606562A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320AEE-3A39-1E78-FCC1-E9BC9F25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DF9659-754A-6DD6-CD25-277BFE5B2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369156-8EA1-E62C-CCA4-8539B324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93952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B9ABD-8D10-EDF6-14AD-21922C3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7C72F-3D94-DEFF-59BE-0CE729D05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DCC42-C1FF-6DFB-973A-EDBC495F3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0130A5-D100-E8C5-5414-302A21599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7077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2C753-8F15-269A-37D0-47444BB07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496D96-A06D-D292-CB12-E38582A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4EA44-0A0D-B9D9-C253-C5843911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029673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D0D4-4B69-7C9C-0374-2816EABC0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4C91B-BAC1-6F9F-B804-5935B294D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6F84B-4DAB-E17E-3BCD-F517DCBFC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94A7C-9FCA-F77B-C1C0-CA5945BA2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75944-8607-4853-0E4F-CEF5999EA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99DCE-E82D-B5CE-F390-E27D852A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7071447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B48D5-8F6C-DFA0-68EC-BB65C0B69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A072B-06F6-42F4-46DD-727F9052B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2656B-2338-C746-93BC-5C5C6B8B2D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545198-1A0F-FF49-FF95-BB080E9E2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AA8E6-E8EE-7EEA-4186-4DC1F122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2CB60-8541-91D6-401C-13C99DC0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1899017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5F59-247B-1667-5040-46C9366C3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A39390-FFD0-75D8-53D3-0B80517F6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ADC42-78B4-CC60-8DC2-00F24D2C6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9B32-D0C1-5386-0257-D003D0E22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637DA-6154-C1F4-7F0F-5393F2F4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2717025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7500D-4A53-9627-3D24-37CD6AF2D7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FAAFD-377B-1DC5-E151-4B9D6B10E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7DA20-AFF3-F863-7C9F-FC5B61BFA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723C4-9BBD-29A5-98F2-86D756AAD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FE664-1169-01D4-2620-0F8D98253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61229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Saeed Mehdizadeh, Geoinformatics Student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dt="0"/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199414-3ED1-FEF8-B820-4B8E6F39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7AEAD-C3B4-A605-286B-70A90CB6F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968AB-9FD5-0B8B-32A7-2D1107BFC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34922C-0C23-4B42-A345-C61AB22E86BC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D9631-9D44-49A6-0DAE-A1938968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58B5C0-3EED-7290-46D1-1321782D0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7F10-EA17-034B-B592-0FC3D4E2D36B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71706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0AF14-7749-2A16-EDFD-6A6624E9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7D5FD-F4A8-9E85-59BB-9FC4DCDF87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8C561-9E4F-8BFB-383B-49F76492C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EEA2C4-D6AF-C444-B514-90C4F96374DF}" type="datetimeFigureOut">
              <a:rPr lang="en-IT" smtClean="0"/>
              <a:t>02/07/24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28CA-C068-B1DC-C535-D5429E50F5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DBF6A-3D9F-E055-7473-3CBBDBCE1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8F231-72A1-DB4E-A10B-22AB4BEBC2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6169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stroblogs.nl/2015/06/20/volg-hier-live-de-lancering-van-de-sentinel-2a-satelli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hyperlink" Target="https://www.pngall.com/python-programming-language-png/download/5024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ngall.com/python-programming-language-png/download/5024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pngall.com/python-programming-language-png/download/5024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pngall.com/python-programming-language-png/download/50242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hyperlink" Target="https://www.pngall.com/python-programming-language-png/download/50242" TargetMode="External"/><Relationship Id="rId9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www.pngall.com/python-programming-language-png/download/5024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pngall.com/python-programming-language-png/download/5024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pngall.com/python-programming-language-png/download/5024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11197" y="3996351"/>
            <a:ext cx="8721604" cy="1333500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12800" dirty="0"/>
              <a:t>Software Presentation 2024</a:t>
            </a:r>
          </a:p>
          <a:p>
            <a:pPr algn="ctr"/>
            <a:endParaRPr lang="it-IT" sz="12800" dirty="0"/>
          </a:p>
          <a:p>
            <a:pPr algn="ctr"/>
            <a:r>
              <a:rPr lang="it-IT" sz="9600" dirty="0"/>
              <a:t>Group name: </a:t>
            </a:r>
            <a:r>
              <a:rPr lang="it-IT" sz="9600" dirty="0" err="1"/>
              <a:t>PolimiGeo</a:t>
            </a:r>
            <a:endParaRPr lang="it-IT" sz="9600" dirty="0"/>
          </a:p>
          <a:p>
            <a:pPr algn="ctr"/>
            <a:r>
              <a:rPr lang="it-IT" sz="9600" dirty="0"/>
              <a:t>Project </a:t>
            </a:r>
            <a:r>
              <a:rPr lang="it-IT" sz="9600" dirty="0" err="1"/>
              <a:t>Subject</a:t>
            </a:r>
            <a:r>
              <a:rPr lang="it-IT" sz="9600" dirty="0"/>
              <a:t>: Flood Risk </a:t>
            </a:r>
            <a:r>
              <a:rPr lang="it-IT" sz="9600" dirty="0" err="1"/>
              <a:t>Assessment</a:t>
            </a:r>
            <a:endParaRPr lang="it-IT" sz="9600" dirty="0"/>
          </a:p>
          <a:p>
            <a:pPr algn="ctr"/>
            <a:endParaRPr lang="it-IT" sz="3500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704773" y="5621824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Seyed Mohammad </a:t>
            </a:r>
            <a:r>
              <a:rPr lang="it-IT" sz="1400" b="1" dirty="0" err="1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Moein</a:t>
            </a:r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  <a:r>
              <a:rPr lang="it-IT" sz="1400" b="1" dirty="0" err="1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Peyghambar</a:t>
            </a:r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  <a:r>
              <a:rPr lang="it-IT" sz="1400" b="1" dirty="0" err="1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Zadeh</a:t>
            </a:r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10921320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Saeed Mehdizadeh: 10891394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Hadi </a:t>
            </a:r>
            <a:r>
              <a:rPr lang="it-IT" sz="1400" b="1" dirty="0" err="1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Kheiri</a:t>
            </a:r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</a:t>
            </a:r>
            <a:r>
              <a:rPr lang="it-IT" sz="1400" b="1" dirty="0" err="1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Gharajeh</a:t>
            </a:r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: 10946669</a:t>
            </a: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Vanessa Goletti: 10706682</a:t>
            </a:r>
            <a:endParaRPr lang="it-IT" sz="2000" b="1" dirty="0">
              <a:solidFill>
                <a:schemeClr val="bg1"/>
              </a:solidFill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/>
              <a:t>End of the </a:t>
            </a:r>
            <a:r>
              <a:rPr lang="it-IT" dirty="0" err="1"/>
              <a:t>presentation</a:t>
            </a:r>
            <a:endParaRPr lang="en-IT" dirty="0"/>
          </a:p>
        </p:txBody>
      </p:sp>
      <p:pic>
        <p:nvPicPr>
          <p:cNvPr id="3" name="Content Placeholder 2" descr="A satellite in space above earth&#10;&#10;Description automatically generated">
            <a:extLst>
              <a:ext uri="{FF2B5EF4-FFF2-40B4-BE49-F238E27FC236}">
                <a16:creationId xmlns:a16="http://schemas.microsoft.com/office/drawing/2014/main" id="{F877C6A1-7FE6-F166-5C8E-B4287B7CC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174679" y="139166"/>
            <a:ext cx="1680800" cy="840400"/>
          </a:xfr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C42AF5-368E-93B6-E8FF-1D878DF7B04D}"/>
              </a:ext>
            </a:extLst>
          </p:cNvPr>
          <p:cNvSpPr txBox="1"/>
          <p:nvPr/>
        </p:nvSpPr>
        <p:spPr>
          <a:xfrm>
            <a:off x="1212574" y="3174285"/>
            <a:ext cx="6802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Söhne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94164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GB" dirty="0"/>
              <a:t>I</a:t>
            </a:r>
            <a:r>
              <a:rPr lang="en-IT" dirty="0"/>
              <a:t>ntroduction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585057" y="1627823"/>
            <a:ext cx="50364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Flood risk assessment 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is a systematic process of evaluating the potential hazards, vulnerabilities, and impacts of flooding in specific areas.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b="0" i="0" u="none" strike="noStrike" dirty="0">
              <a:solidFill>
                <a:srgbClr val="ECECEC"/>
              </a:solidFill>
              <a:effectLst/>
              <a:latin typeface="Söhne"/>
            </a:endParaRPr>
          </a:p>
          <a:p>
            <a:pPr marL="285750" indent="-285750" algn="l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The use of geospatial data and software engineering for flood risk assessment is important for several reasons:</a:t>
            </a: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b="0" i="0" u="none" strike="noStrike" dirty="0">
                <a:effectLst/>
                <a:latin typeface="Söhne"/>
              </a:rPr>
              <a:t>User-friendly Interface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Decision Support Systems</a:t>
            </a:r>
            <a:endParaRPr lang="en-GB" dirty="0">
              <a:solidFill>
                <a:srgbClr val="000000"/>
              </a:solidFill>
              <a:latin typeface="Söhne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i="0" u="none" strike="noStrike" dirty="0">
                <a:solidFill>
                  <a:srgbClr val="000000"/>
                </a:solidFill>
                <a:effectLst/>
              </a:rPr>
              <a:t>Environmental and Economic Benefits</a:t>
            </a:r>
            <a:endParaRPr lang="en-GB" dirty="0">
              <a:solidFill>
                <a:srgbClr val="000000"/>
              </a:solidFill>
              <a:latin typeface="-webkit-standard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Accurate Data Analysis and 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Modeling</a:t>
            </a: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i="0" u="none" strike="noStrike" dirty="0">
                <a:effectLst/>
                <a:latin typeface="Söhne"/>
              </a:rPr>
              <a:t>Regulatory Reporting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GB" i="0" u="none" strike="noStrike" dirty="0">
                <a:effectLst/>
                <a:latin typeface="Söhne"/>
              </a:rPr>
              <a:t>Community Engagement </a:t>
            </a:r>
          </a:p>
        </p:txBody>
      </p:sp>
      <p:pic>
        <p:nvPicPr>
          <p:cNvPr id="56" name="Picture 55" descr="A flooded neighborhood with houses and trees&#10;&#10;Description automatically generated">
            <a:extLst>
              <a:ext uri="{FF2B5EF4-FFF2-40B4-BE49-F238E27FC236}">
                <a16:creationId xmlns:a16="http://schemas.microsoft.com/office/drawing/2014/main" id="{FB67A01C-B3B2-A6F4-E419-A7355AA7D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7498" y="1364043"/>
            <a:ext cx="2751445" cy="2510002"/>
          </a:xfrm>
          <a:prstGeom prst="rect">
            <a:avLst/>
          </a:prstGeom>
        </p:spPr>
      </p:pic>
      <p:pic>
        <p:nvPicPr>
          <p:cNvPr id="58" name="Picture 57" descr="A road sign in water with a car in the background&#10;&#10;Description automatically generated">
            <a:extLst>
              <a:ext uri="{FF2B5EF4-FFF2-40B4-BE49-F238E27FC236}">
                <a16:creationId xmlns:a16="http://schemas.microsoft.com/office/drawing/2014/main" id="{7D882DB9-E183-8341-1BDF-EC2EA0C43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498" y="3949139"/>
            <a:ext cx="2751445" cy="20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60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Flood Risk Assessment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786656" y="1668350"/>
            <a:ext cx="734942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It is the process of visualizing the impact of flooding in specific geographic areas. </a:t>
            </a:r>
          </a:p>
          <a:p>
            <a:endParaRPr lang="en-GB" b="0" i="0" u="none" strike="noStrike" dirty="0">
              <a:effectLst/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This involves collecting and processing geospatial data and presenting this information through an interactive web application.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ECECEC"/>
              </a:solidFill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0" i="0" u="none" strike="noStrike" dirty="0">
                <a:effectLst/>
                <a:latin typeface="Söhne"/>
              </a:rPr>
              <a:t>The design of our system is composed of four parts:</a:t>
            </a: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DF5B736-41A1-A64A-71C4-AB8B1516AFCD}"/>
              </a:ext>
            </a:extLst>
          </p:cNvPr>
          <p:cNvSpPr txBox="1"/>
          <p:nvPr/>
        </p:nvSpPr>
        <p:spPr>
          <a:xfrm>
            <a:off x="880533" y="5189650"/>
            <a:ext cx="4616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endParaRPr lang="en-GB" b="0" i="0" u="none" strike="noStrike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34A69D-AD88-4F5C-4F7A-E21E7465E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87133"/>
              </p:ext>
            </p:extLst>
          </p:nvPr>
        </p:nvGraphicFramePr>
        <p:xfrm>
          <a:off x="288521" y="4096637"/>
          <a:ext cx="8684952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238">
                  <a:extLst>
                    <a:ext uri="{9D8B030D-6E8A-4147-A177-3AD203B41FA5}">
                      <a16:colId xmlns:a16="http://schemas.microsoft.com/office/drawing/2014/main" val="2657709367"/>
                    </a:ext>
                  </a:extLst>
                </a:gridCol>
                <a:gridCol w="2171238">
                  <a:extLst>
                    <a:ext uri="{9D8B030D-6E8A-4147-A177-3AD203B41FA5}">
                      <a16:colId xmlns:a16="http://schemas.microsoft.com/office/drawing/2014/main" val="3383880292"/>
                    </a:ext>
                  </a:extLst>
                </a:gridCol>
                <a:gridCol w="2171238">
                  <a:extLst>
                    <a:ext uri="{9D8B030D-6E8A-4147-A177-3AD203B41FA5}">
                      <a16:colId xmlns:a16="http://schemas.microsoft.com/office/drawing/2014/main" val="1555803433"/>
                    </a:ext>
                  </a:extLst>
                </a:gridCol>
                <a:gridCol w="2171238">
                  <a:extLst>
                    <a:ext uri="{9D8B030D-6E8A-4147-A177-3AD203B41FA5}">
                      <a16:colId xmlns:a16="http://schemas.microsoft.com/office/drawing/2014/main" val="819223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User Authentication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User Dashboard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Flood Risk 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dirty="0"/>
                        <a:t>Admin Capabilities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662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Sign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View Dashboard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View Flood Risk 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U</a:t>
                      </a:r>
                      <a:r>
                        <a:rPr lang="en-IT" sz="1600" dirty="0"/>
                        <a:t>pdate GIS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86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Log In and Log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Adjust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View Analyzed Reports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57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User Roles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T" sz="1600" dirty="0"/>
                        <a:t>Download Reports (e.g. CSV)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930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06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IT" dirty="0"/>
              <a:t>Requirements and Use Case Diagram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475817" y="1350021"/>
            <a:ext cx="734942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effectLst/>
                <a:latin typeface="Söhne"/>
              </a:rPr>
              <a:t>Functional Requirements: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ystem-ui"/>
              </a:rPr>
              <a:t>S</a:t>
            </a:r>
            <a:r>
              <a:rPr lang="en-US" sz="1600" b="0" i="0" u="none" strike="noStrike" dirty="0">
                <a:effectLst/>
                <a:latin typeface="system-ui"/>
              </a:rPr>
              <a:t>ign up the web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L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og in and log out the web application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V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iew the dashboard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A</a:t>
            </a:r>
            <a:r>
              <a:rPr lang="en-GB" sz="1600" b="0" i="0" u="none" strike="noStrike" dirty="0">
                <a:effectLst/>
                <a:latin typeface="system-ui"/>
              </a:rPr>
              <a:t>djust the parameters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Vi</a:t>
            </a:r>
            <a:r>
              <a:rPr lang="en-GB" sz="1600" b="0" i="0" u="none" strike="noStrike" dirty="0">
                <a:effectLst/>
                <a:latin typeface="system-ui"/>
              </a:rPr>
              <a:t>ew flood risk map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V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iew analysed reports</a:t>
            </a:r>
            <a:endParaRPr lang="en-GB" sz="1600" dirty="0">
              <a:highlight>
                <a:srgbClr val="FFFFFF"/>
              </a:highlight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D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ownload the reports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U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pdate GIS data</a:t>
            </a:r>
            <a:endParaRPr lang="en-GB" sz="1600" b="1" i="0" u="none" strike="noStrike" dirty="0">
              <a:effectLst/>
              <a:latin typeface="Söhne"/>
            </a:endParaRPr>
          </a:p>
          <a:p>
            <a:endParaRPr lang="en-GB" b="0" i="0" u="none" strike="noStrike" dirty="0">
              <a:effectLst/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effectLst/>
                <a:latin typeface="Söhne"/>
              </a:rPr>
              <a:t>Non-Functional Requirements: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F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ast response times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S</a:t>
            </a: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ecure user authentication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0" i="0" u="none" strike="noStrike" dirty="0">
                <a:effectLst/>
                <a:highlight>
                  <a:srgbClr val="FFFFFF"/>
                </a:highlight>
                <a:latin typeface="system-ui"/>
              </a:rPr>
              <a:t>High reliability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solidFill>
                <a:srgbClr val="ECECEC"/>
              </a:solidFill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b="1" dirty="0">
                <a:latin typeface="Söhne"/>
              </a:rPr>
              <a:t>Technical</a:t>
            </a:r>
            <a:r>
              <a:rPr lang="en-GB" b="1" i="0" u="none" strike="noStrike" dirty="0">
                <a:effectLst/>
                <a:latin typeface="Söhne"/>
              </a:rPr>
              <a:t> Requirements: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effectLst/>
                <a:latin typeface="system-ui"/>
              </a:rPr>
              <a:t>Data is acquired from the </a:t>
            </a:r>
            <a:r>
              <a:rPr lang="en-US" sz="1600" b="0" i="1" u="none" strike="noStrike" dirty="0" err="1">
                <a:effectLst/>
                <a:latin typeface="system-ui"/>
              </a:rPr>
              <a:t>IdroGEO</a:t>
            </a:r>
            <a:r>
              <a:rPr lang="en-US" sz="1600" b="0" i="1" u="none" strike="noStrike" dirty="0">
                <a:effectLst/>
                <a:latin typeface="system-ui"/>
              </a:rPr>
              <a:t> </a:t>
            </a:r>
            <a:r>
              <a:rPr lang="en-US" sz="1600" b="0" i="0" u="none" strike="noStrike" dirty="0">
                <a:effectLst/>
                <a:latin typeface="system-ui"/>
              </a:rPr>
              <a:t>website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0" i="0" u="none" strike="noStrike" dirty="0">
                <a:effectLst/>
                <a:latin typeface="system-ui"/>
              </a:rPr>
              <a:t>Utilize Python libraries such as Pandas, </a:t>
            </a:r>
            <a:r>
              <a:rPr lang="en-GB" sz="1600" b="0" i="0" u="none" strike="noStrike" dirty="0" err="1">
                <a:effectLst/>
                <a:latin typeface="system-ui"/>
              </a:rPr>
              <a:t>GeoPandas</a:t>
            </a:r>
            <a:endParaRPr lang="en-GB" sz="1600" b="0" i="0" u="none" strike="noStrike" dirty="0">
              <a:effectLst/>
              <a:latin typeface="Söhne"/>
            </a:endParaRPr>
          </a:p>
          <a:p>
            <a:pPr algn="l"/>
            <a:endParaRPr lang="en-GB" b="0" i="0" u="none" strike="noStrike" dirty="0">
              <a:effectLst/>
              <a:latin typeface="Söhn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1B5D30-BA22-1715-923E-CC506B36E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529" y="1749440"/>
            <a:ext cx="5489864" cy="415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B6AEB-28B6-DE29-C70E-669971A70EB5}"/>
              </a:ext>
            </a:extLst>
          </p:cNvPr>
          <p:cNvSpPr txBox="1"/>
          <p:nvPr/>
        </p:nvSpPr>
        <p:spPr>
          <a:xfrm>
            <a:off x="5455227" y="1435506"/>
            <a:ext cx="189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834394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GB" dirty="0" err="1"/>
              <a:t>IdroGEO</a:t>
            </a:r>
            <a:r>
              <a:rPr lang="en-GB" dirty="0"/>
              <a:t> API</a:t>
            </a:r>
            <a:endParaRPr lang="en-I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475817" y="1809860"/>
            <a:ext cx="2277774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dirty="0" err="1"/>
              <a:t>IdroGEO</a:t>
            </a:r>
            <a:r>
              <a:rPr lang="en-GB" b="1" dirty="0"/>
              <a:t> API</a:t>
            </a:r>
            <a:r>
              <a:rPr lang="en-GB" b="1" i="0" u="none" strike="noStrike" dirty="0">
                <a:effectLst/>
                <a:latin typeface="Söhne"/>
              </a:rPr>
              <a:t>:</a:t>
            </a:r>
            <a:r>
              <a:rPr lang="en-US" sz="1600" dirty="0">
                <a:latin typeface="system-ui"/>
              </a:rPr>
              <a:t>The Italian Institute for Environmental Protection and Research (ISPRA) </a:t>
            </a:r>
            <a:r>
              <a:rPr lang="en-US" sz="1600" dirty="0" err="1">
                <a:latin typeface="system-ui"/>
              </a:rPr>
              <a:t>IdroGEO</a:t>
            </a:r>
            <a:r>
              <a:rPr lang="en-US" sz="1600" dirty="0">
                <a:latin typeface="system-ui"/>
              </a:rPr>
              <a:t> API is used for data related to the flood risk such as the building and families that are at the risk of flood.</a:t>
            </a:r>
            <a:endParaRPr lang="en-GB" b="0" i="0" u="none" strike="noStrike" dirty="0">
              <a:effectLst/>
              <a:latin typeface="Söhne"/>
            </a:endParaRPr>
          </a:p>
        </p:txBody>
      </p:sp>
      <p:pic>
        <p:nvPicPr>
          <p:cNvPr id="4" name="Picture 3" descr="A map of italy with blue and red colors&#10;&#10;Description automatically generated">
            <a:extLst>
              <a:ext uri="{FF2B5EF4-FFF2-40B4-BE49-F238E27FC236}">
                <a16:creationId xmlns:a16="http://schemas.microsoft.com/office/drawing/2014/main" id="{8A95F4BB-6570-1A0B-37E2-CD15CDBE2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7849" y="1633215"/>
            <a:ext cx="5580334" cy="409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8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GB" dirty="0"/>
              <a:t>T</a:t>
            </a:r>
            <a:r>
              <a:rPr lang="en-IT" dirty="0"/>
              <a:t>he libraries used in the system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569336" y="1661748"/>
            <a:ext cx="269340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effectLst/>
                <a:latin typeface="Söhne"/>
              </a:rPr>
              <a:t>Libraries: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 dirty="0">
                <a:effectLst/>
                <a:latin typeface="system-ui"/>
              </a:rPr>
              <a:t>Flask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ystem-ui"/>
              </a:rPr>
              <a:t>Pandas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 dirty="0" err="1">
                <a:effectLst/>
                <a:latin typeface="system-ui"/>
              </a:rPr>
              <a:t>Geopandas</a:t>
            </a:r>
            <a:endParaRPr lang="en-US" sz="1600" b="0" i="0" u="none" strike="noStrike" dirty="0">
              <a:effectLst/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system-ui"/>
              </a:rPr>
              <a:t>Folium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u="none" strike="noStrike" dirty="0" err="1">
                <a:effectLst/>
                <a:latin typeface="system-ui"/>
              </a:rPr>
              <a:t>Plotly</a:t>
            </a:r>
            <a:r>
              <a:rPr lang="en-US" sz="1600" b="0" i="0" u="none" strike="noStrike" dirty="0">
                <a:effectLst/>
                <a:latin typeface="system-ui"/>
              </a:rPr>
              <a:t>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 err="1">
                <a:latin typeface="system-ui"/>
              </a:rPr>
              <a:t>jupyter</a:t>
            </a:r>
            <a:endParaRPr lang="en-GB" b="0" i="0" u="none" strike="noStrike" dirty="0">
              <a:effectLst/>
              <a:latin typeface="Söhne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BE845CC-75B1-D2BB-EFDD-3960E4734E83}"/>
              </a:ext>
            </a:extLst>
          </p:cNvPr>
          <p:cNvGrpSpPr/>
          <p:nvPr/>
        </p:nvGrpSpPr>
        <p:grpSpPr>
          <a:xfrm>
            <a:off x="1862141" y="2585077"/>
            <a:ext cx="6650180" cy="2233761"/>
            <a:chOff x="2301450" y="1593339"/>
            <a:chExt cx="6650180" cy="2233761"/>
          </a:xfrm>
        </p:grpSpPr>
        <p:pic>
          <p:nvPicPr>
            <p:cNvPr id="6" name="Picture 5" descr="A logo for a company&#10;&#10;Description automatically generated">
              <a:extLst>
                <a:ext uri="{FF2B5EF4-FFF2-40B4-BE49-F238E27FC236}">
                  <a16:creationId xmlns:a16="http://schemas.microsoft.com/office/drawing/2014/main" id="{63073376-0289-B448-CCCB-95E245041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1450" y="1593339"/>
              <a:ext cx="2010777" cy="1256735"/>
            </a:xfrm>
            <a:prstGeom prst="rect">
              <a:avLst/>
            </a:prstGeom>
          </p:spPr>
        </p:pic>
        <p:pic>
          <p:nvPicPr>
            <p:cNvPr id="8" name="Picture 7" descr="A logo of a panda and a bear&#10;&#10;Description automatically generated">
              <a:extLst>
                <a:ext uri="{FF2B5EF4-FFF2-40B4-BE49-F238E27FC236}">
                  <a16:creationId xmlns:a16="http://schemas.microsoft.com/office/drawing/2014/main" id="{368E025E-DAC9-8D9F-CCA8-B5DEE076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31587" y="1593339"/>
              <a:ext cx="1880752" cy="1175470"/>
            </a:xfrm>
            <a:prstGeom prst="rect">
              <a:avLst/>
            </a:prstGeom>
          </p:spPr>
        </p:pic>
        <p:pic>
          <p:nvPicPr>
            <p:cNvPr id="10" name="Picture 9" descr="A black text on a white background&#10;&#10;Description automatically generated">
              <a:extLst>
                <a:ext uri="{FF2B5EF4-FFF2-40B4-BE49-F238E27FC236}">
                  <a16:creationId xmlns:a16="http://schemas.microsoft.com/office/drawing/2014/main" id="{9091029A-7532-8731-3C9A-7E679EE1D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2371" y="3139780"/>
              <a:ext cx="1690638" cy="578439"/>
            </a:xfrm>
            <a:prstGeom prst="rect">
              <a:avLst/>
            </a:prstGeom>
          </p:spPr>
        </p:pic>
        <p:pic>
          <p:nvPicPr>
            <p:cNvPr id="12" name="Picture 11" descr="A green text on a black background&#10;&#10;Description automatically generated">
              <a:extLst>
                <a:ext uri="{FF2B5EF4-FFF2-40B4-BE49-F238E27FC236}">
                  <a16:creationId xmlns:a16="http://schemas.microsoft.com/office/drawing/2014/main" id="{FB90ED00-8876-0A41-F258-4A9C574E3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31699" y="1661748"/>
              <a:ext cx="2519931" cy="785480"/>
            </a:xfrm>
            <a:prstGeom prst="rect">
              <a:avLst/>
            </a:prstGeom>
          </p:spPr>
        </p:pic>
        <p:pic>
          <p:nvPicPr>
            <p:cNvPr id="15" name="Picture 14" descr="A logo with orange circles and black text&#10;&#10;Description automatically generated">
              <a:extLst>
                <a:ext uri="{FF2B5EF4-FFF2-40B4-BE49-F238E27FC236}">
                  <a16:creationId xmlns:a16="http://schemas.microsoft.com/office/drawing/2014/main" id="{9620DBE9-2B09-8DB1-4AC1-EFF749E2F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51288" y="2768809"/>
              <a:ext cx="1880752" cy="1058291"/>
            </a:xfrm>
            <a:prstGeom prst="rect">
              <a:avLst/>
            </a:prstGeom>
          </p:spPr>
        </p:pic>
        <p:pic>
          <p:nvPicPr>
            <p:cNvPr id="17" name="Picture 16" descr="A black and grey logo&#10;&#10;Description automatically generated">
              <a:extLst>
                <a:ext uri="{FF2B5EF4-FFF2-40B4-BE49-F238E27FC236}">
                  <a16:creationId xmlns:a16="http://schemas.microsoft.com/office/drawing/2014/main" id="{57ADD139-C7E2-042C-3446-34E01FF4E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70643" y="2916604"/>
              <a:ext cx="2693409" cy="8978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521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 err="1"/>
              <a:t>pgAdmin</a:t>
            </a:r>
            <a:r>
              <a:rPr lang="it-IT" dirty="0"/>
              <a:t> </a:t>
            </a:r>
            <a:endParaRPr lang="en-I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569337" y="1661748"/>
            <a:ext cx="26934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 err="1">
                <a:effectLst/>
                <a:latin typeface="Söhne"/>
              </a:rPr>
              <a:t>pgAdmin</a:t>
            </a:r>
            <a:r>
              <a:rPr lang="en-GB" b="1" i="0" u="none" strike="noStrike" dirty="0">
                <a:effectLst/>
                <a:latin typeface="Söhne"/>
              </a:rPr>
              <a:t>: </a:t>
            </a:r>
            <a:r>
              <a:rPr lang="en-GB" i="0" u="none" strike="noStrike" dirty="0">
                <a:effectLst/>
                <a:latin typeface="Söhne"/>
              </a:rPr>
              <a:t>it is an open-source administration tool for PostgreSQL database.</a:t>
            </a:r>
          </a:p>
          <a:p>
            <a:pPr marL="285750" indent="-285750">
              <a:buFont typeface="Wingdings" pitchFamily="2" charset="2"/>
              <a:buChar char="Ø"/>
            </a:pPr>
            <a:endParaRPr lang="en-GB" dirty="0">
              <a:latin typeface="Söhne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i="0" u="none" strike="noStrike" dirty="0">
                <a:effectLst/>
                <a:latin typeface="Söhne"/>
              </a:rPr>
              <a:t>After creating the database in the </a:t>
            </a:r>
            <a:r>
              <a:rPr lang="en-GB" i="0" u="none" strike="noStrike" dirty="0" err="1">
                <a:effectLst/>
                <a:latin typeface="Söhne"/>
              </a:rPr>
              <a:t>pgAdmin</a:t>
            </a:r>
            <a:r>
              <a:rPr lang="en-GB" i="0" u="none" strike="noStrike" dirty="0">
                <a:effectLst/>
                <a:latin typeface="Söhne"/>
              </a:rPr>
              <a:t> and running the code, four tables with the name of Municipality, Province, Region and User will create in the tables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7D31B5-9BCD-7B3E-50CF-5A8B4838F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086" y="1458006"/>
            <a:ext cx="4642164" cy="430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4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GB" dirty="0"/>
              <a:t>D</a:t>
            </a:r>
            <a:r>
              <a:rPr lang="en-IT" dirty="0"/>
              <a:t>esigned System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972898" y="1447135"/>
            <a:ext cx="4429582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effectLst/>
                <a:latin typeface="Söhne"/>
              </a:rPr>
              <a:t>Information provided by the designed system: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>
                <a:highlight>
                  <a:srgbClr val="FFFFFF"/>
                </a:highlight>
                <a:latin typeface="system-ui"/>
              </a:rPr>
              <a:t>the factors are at the risk of flood</a:t>
            </a:r>
            <a:endParaRPr lang="en-GB" b="1" i="0" u="none" strike="noStrike" dirty="0">
              <a:effectLst/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Percentage of area</a:t>
            </a:r>
            <a:endParaRPr lang="en-GB" sz="1600" b="0" i="0" u="none" strike="noStrike" dirty="0">
              <a:effectLst/>
              <a:highlight>
                <a:srgbClr val="FFFFFF"/>
              </a:highlight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P</a:t>
            </a:r>
            <a:r>
              <a:rPr lang="en-GB" sz="1600" b="0" i="0" u="none" strike="noStrike" dirty="0">
                <a:effectLst/>
                <a:latin typeface="system-ui"/>
              </a:rPr>
              <a:t>opulation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Families</a:t>
            </a:r>
            <a:endParaRPr lang="en-GB" sz="1600" b="0" i="0" u="none" strike="noStrike" dirty="0">
              <a:effectLst/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Buildings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Business Units </a:t>
            </a:r>
            <a:endParaRPr lang="en-GB" sz="1600" b="0" i="0" u="none" strike="noStrike" dirty="0">
              <a:effectLst/>
              <a:highlight>
                <a:srgbClr val="FFFFFF"/>
              </a:highlight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Cultural Heritage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sz="1600" b="1" i="0" u="none" strike="noStrike" dirty="0">
              <a:effectLst/>
              <a:highlight>
                <a:srgbClr val="FFFFFF"/>
              </a:highlight>
              <a:latin typeface="system-ui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b="1" i="0" u="none" strike="noStrike" dirty="0">
                <a:effectLst/>
                <a:latin typeface="Söhne"/>
              </a:rPr>
              <a:t>Utilized filters: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800" dirty="0">
                <a:highlight>
                  <a:srgbClr val="FFFFFF"/>
                </a:highlight>
                <a:latin typeface="system-ui"/>
              </a:rPr>
              <a:t>In terms of administrative level</a:t>
            </a:r>
            <a:endParaRPr lang="en-GB" sz="1600" b="1" i="0" u="none" strike="noStrike" dirty="0">
              <a:effectLst/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Municipalities</a:t>
            </a:r>
            <a:endParaRPr lang="en-GB" sz="1600" b="0" i="0" u="none" strike="noStrike" dirty="0">
              <a:effectLst/>
              <a:highlight>
                <a:srgbClr val="FFFFFF"/>
              </a:highlight>
              <a:latin typeface="system-ui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0" i="0" u="none" strike="noStrike" dirty="0">
                <a:effectLst/>
                <a:latin typeface="system-ui"/>
              </a:rPr>
              <a:t>Province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Region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In terms of generating report</a:t>
            </a:r>
            <a:endParaRPr lang="en-GB" sz="1400" b="1" i="0" u="none" strike="noStrike" dirty="0">
              <a:effectLst/>
              <a:latin typeface="Söhne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0" i="0" u="none" strike="noStrike" dirty="0">
                <a:effectLst/>
                <a:latin typeface="system-ui"/>
              </a:rPr>
              <a:t>Xlsx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latin typeface="system-ui"/>
              </a:rPr>
              <a:t>CSV</a:t>
            </a:r>
            <a:endParaRPr lang="en-GB" sz="1600" b="0" i="0" u="none" strike="noStrike" dirty="0">
              <a:effectLst/>
              <a:latin typeface="system-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72A7C9-BFFB-913E-13CE-1AC939440F8A}"/>
              </a:ext>
            </a:extLst>
          </p:cNvPr>
          <p:cNvGrpSpPr/>
          <p:nvPr/>
        </p:nvGrpSpPr>
        <p:grpSpPr>
          <a:xfrm>
            <a:off x="5249743" y="1601839"/>
            <a:ext cx="2543437" cy="4252887"/>
            <a:chOff x="5748508" y="1682897"/>
            <a:chExt cx="2543437" cy="4252887"/>
          </a:xfrm>
        </p:grpSpPr>
        <p:pic>
          <p:nvPicPr>
            <p:cNvPr id="4" name="Picture 3" descr="A screenshot of a login box&#10;&#10;Description automatically generated">
              <a:extLst>
                <a:ext uri="{FF2B5EF4-FFF2-40B4-BE49-F238E27FC236}">
                  <a16:creationId xmlns:a16="http://schemas.microsoft.com/office/drawing/2014/main" id="{6E6FFC58-CA38-F5F9-6F2D-0FA8D6AC4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48508" y="1682897"/>
              <a:ext cx="2543436" cy="1355436"/>
            </a:xfrm>
            <a:prstGeom prst="rect">
              <a:avLst/>
            </a:prstGeom>
          </p:spPr>
        </p:pic>
        <p:pic>
          <p:nvPicPr>
            <p:cNvPr id="6" name="Picture 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F0D0BEFA-3AEE-8A9C-758F-B1F0C82DA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48508" y="3159804"/>
              <a:ext cx="2543437" cy="2775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115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48">
            <a:extLst>
              <a:ext uri="{FF2B5EF4-FFF2-40B4-BE49-F238E27FC236}">
                <a16:creationId xmlns:a16="http://schemas.microsoft.com/office/drawing/2014/main" id="{75F4B08B-4574-CB48-59A8-8FD67257A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it-IT" dirty="0" err="1"/>
              <a:t>Map</a:t>
            </a:r>
            <a:r>
              <a:rPr lang="it-IT" dirty="0"/>
              <a:t> Generation</a:t>
            </a:r>
            <a:endParaRPr lang="en-I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CDFB30-E346-351B-7E54-D52F7278C193}"/>
              </a:ext>
            </a:extLst>
          </p:cNvPr>
          <p:cNvSpPr txBox="1"/>
          <p:nvPr/>
        </p:nvSpPr>
        <p:spPr>
          <a:xfrm>
            <a:off x="880533" y="647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97B3FF2-E797-5801-C9EF-EFC70CEAB350}"/>
              </a:ext>
            </a:extLst>
          </p:cNvPr>
          <p:cNvSpPr txBox="1"/>
          <p:nvPr/>
        </p:nvSpPr>
        <p:spPr>
          <a:xfrm>
            <a:off x="2243667" y="656213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6FE58A-7E02-4818-E47E-E8368EC78DA8}"/>
              </a:ext>
            </a:extLst>
          </p:cNvPr>
          <p:cNvSpPr txBox="1"/>
          <p:nvPr/>
        </p:nvSpPr>
        <p:spPr>
          <a:xfrm>
            <a:off x="3262745" y="6504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  <p:pic>
        <p:nvPicPr>
          <p:cNvPr id="46" name="Picture 45" descr="A blue yellow snake with gears&#10;&#10;Description automatically generated">
            <a:extLst>
              <a:ext uri="{FF2B5EF4-FFF2-40B4-BE49-F238E27FC236}">
                <a16:creationId xmlns:a16="http://schemas.microsoft.com/office/drawing/2014/main" id="{E4A52B7F-EFA4-AAB0-79DA-D76C3D51A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64052" y="0"/>
            <a:ext cx="2109421" cy="106505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C92D03D-61F8-10FB-1231-83B9F185C38D}"/>
              </a:ext>
            </a:extLst>
          </p:cNvPr>
          <p:cNvSpPr txBox="1"/>
          <p:nvPr/>
        </p:nvSpPr>
        <p:spPr>
          <a:xfrm>
            <a:off x="569336" y="1642142"/>
            <a:ext cx="73494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GB" b="1" i="0" u="none" strike="noStrike" dirty="0">
                <a:effectLst/>
                <a:latin typeface="Söhne"/>
              </a:rPr>
              <a:t>The map generated in the designed system consist of two layers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dirty="0">
                <a:highlight>
                  <a:srgbClr val="FFFFFF"/>
                </a:highlight>
                <a:latin typeface="system-ui"/>
              </a:rPr>
              <a:t>OpenStreetMap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GB" sz="1600" b="0" i="0" u="none" strike="noStrike" dirty="0" err="1">
                <a:effectLst/>
                <a:highlight>
                  <a:srgbClr val="FFFFFF"/>
                </a:highlight>
                <a:latin typeface="system-ui"/>
              </a:rPr>
              <a:t>OpenTopoMap</a:t>
            </a:r>
            <a:endParaRPr lang="en-GB" sz="1600" b="0" i="0" u="none" strike="noStrike" dirty="0">
              <a:effectLst/>
              <a:highlight>
                <a:srgbClr val="FFFFFF"/>
              </a:highlight>
              <a:latin typeface="system-ui"/>
            </a:endParaRPr>
          </a:p>
        </p:txBody>
      </p:sp>
      <p:pic>
        <p:nvPicPr>
          <p:cNvPr id="3" name="Picture 2" descr="A map of italy with a map of the country&#10;&#10;Description automatically generated">
            <a:extLst>
              <a:ext uri="{FF2B5EF4-FFF2-40B4-BE49-F238E27FC236}">
                <a16:creationId xmlns:a16="http://schemas.microsoft.com/office/drawing/2014/main" id="{E87710BE-1505-6BEB-F208-2BC641B6F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666" y="2769119"/>
            <a:ext cx="4230732" cy="2541681"/>
          </a:xfrm>
          <a:prstGeom prst="rect">
            <a:avLst/>
          </a:prstGeom>
        </p:spPr>
      </p:pic>
      <p:pic>
        <p:nvPicPr>
          <p:cNvPr id="8" name="Picture 7" descr="A map of italy with water and land&#10;&#10;Description automatically generated">
            <a:extLst>
              <a:ext uri="{FF2B5EF4-FFF2-40B4-BE49-F238E27FC236}">
                <a16:creationId xmlns:a16="http://schemas.microsoft.com/office/drawing/2014/main" id="{5734C23E-C768-B363-6BC1-D874E051D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042" y="2769119"/>
            <a:ext cx="4230732" cy="25449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71171A-AB37-3DB6-550B-11EA6B4E9D55}"/>
              </a:ext>
            </a:extLst>
          </p:cNvPr>
          <p:cNvSpPr txBox="1"/>
          <p:nvPr/>
        </p:nvSpPr>
        <p:spPr>
          <a:xfrm>
            <a:off x="288521" y="5317276"/>
            <a:ext cx="4144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IT" sz="1400" dirty="0"/>
              <a:t>he open street map layer based on the province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409EDE-8C44-3212-B411-17BAC6166DCD}"/>
              </a:ext>
            </a:extLst>
          </p:cNvPr>
          <p:cNvSpPr txBox="1"/>
          <p:nvPr/>
        </p:nvSpPr>
        <p:spPr>
          <a:xfrm>
            <a:off x="4623007" y="5317276"/>
            <a:ext cx="414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IT" sz="1400" dirty="0"/>
              <a:t>he topography map layer based on the province level</a:t>
            </a:r>
          </a:p>
        </p:txBody>
      </p:sp>
    </p:spTree>
    <p:extLst>
      <p:ext uri="{BB962C8B-B14F-4D97-AF65-F5344CB8AC3E}">
        <p14:creationId xmlns:p14="http://schemas.microsoft.com/office/powerpoint/2010/main" val="576361957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8147</TotalTime>
  <Words>507</Words>
  <Application>Microsoft Macintosh PowerPoint</Application>
  <PresentationFormat>On-screen Show (4:3)</PresentationFormat>
  <Paragraphs>119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-webkit-standard</vt:lpstr>
      <vt:lpstr>Adelle Sans Devanagari</vt:lpstr>
      <vt:lpstr>Aptos</vt:lpstr>
      <vt:lpstr>Aptos Display</vt:lpstr>
      <vt:lpstr>Arial</vt:lpstr>
      <vt:lpstr>Courier New</vt:lpstr>
      <vt:lpstr>Söhne</vt:lpstr>
      <vt:lpstr>system-ui</vt:lpstr>
      <vt:lpstr>Wingdings</vt:lpstr>
      <vt:lpstr>POLI</vt:lpstr>
      <vt:lpstr>1_Custom Design</vt:lpstr>
      <vt:lpstr>Custom Design</vt:lpstr>
      <vt:lpstr>Titolo presentazione sottotitolo</vt:lpstr>
      <vt:lpstr>Introduction </vt:lpstr>
      <vt:lpstr>Flood Risk Assessment</vt:lpstr>
      <vt:lpstr>Requirements and Use Case Diagram</vt:lpstr>
      <vt:lpstr>IdroGEO API</vt:lpstr>
      <vt:lpstr>The libraries used in the system </vt:lpstr>
      <vt:lpstr>pgAdmin </vt:lpstr>
      <vt:lpstr>Designed System</vt:lpstr>
      <vt:lpstr>Map Generation</vt:lpstr>
      <vt:lpstr>End of the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Saeed Mehdizadeh</cp:lastModifiedBy>
  <cp:revision>143</cp:revision>
  <dcterms:created xsi:type="dcterms:W3CDTF">2015-05-26T12:27:57Z</dcterms:created>
  <dcterms:modified xsi:type="dcterms:W3CDTF">2024-07-03T20:57:54Z</dcterms:modified>
</cp:coreProperties>
</file>